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274" r:id="rId11"/>
    <p:sldId id="275" r:id="rId12"/>
    <p:sldId id="276" r:id="rId13"/>
    <p:sldId id="277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aven Pro" panose="020B0604020202020204" charset="0"/>
      <p:regular r:id="rId34"/>
      <p:bold r:id="rId35"/>
    </p:embeddedFont>
    <p:embeddedFont>
      <p:font typeface="Montserrat" panose="00000500000000000000" pitchFamily="2" charset="-52"/>
      <p:regular r:id="rId36"/>
      <p:bold r:id="rId37"/>
      <p:italic r:id="rId38"/>
      <p:boldItalic r:id="rId39"/>
    </p:embeddedFont>
    <p:embeddedFont>
      <p:font typeface="Nunito" pitchFamily="2" charset="-52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20342d60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220342d60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4ba2d1cdaa849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4ba2d1cdaa849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220342d60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220342d60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20342d60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220342d60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20342d60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20342d60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04ba2d1cdaa849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04ba2d1cdaa849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4ba2d1cdaa849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4ba2d1cdaa849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9f613ba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9f613ba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20342d60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20342d60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20342d60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20342d60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20342d60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20342d60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20342d60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20342d60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20342d606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20342d606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20342d60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220342d60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220342d60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220342d60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1704425" y="288225"/>
            <a:ext cx="5942100" cy="19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ru" sz="2600"/>
              <a:t>Название проекта: </a:t>
            </a:r>
            <a:r>
              <a:rPr lang="ru" sz="2600" b="1"/>
              <a:t>“Спутник-1”</a:t>
            </a:r>
            <a:endParaRPr sz="2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ru" sz="2400"/>
              <a:t>Название команды: </a:t>
            </a:r>
            <a:r>
              <a:rPr lang="ru" sz="2400" b="1"/>
              <a:t>“Министерство обороны Кербина”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7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 rot="121">
            <a:off x="311725" y="2571710"/>
            <a:ext cx="85206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/>
              <a:t>Состав команды и роли:</a:t>
            </a:r>
            <a:endParaRPr sz="2000"/>
          </a:p>
          <a:p>
            <a:pPr marL="914400" lvl="0" indent="-310832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1172"/>
              <a:buFont typeface="Times New Roman"/>
              <a:buAutoNum type="arabicPeriod"/>
            </a:pPr>
            <a:r>
              <a:rPr lang="ru" sz="138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Суслов И. С.</a:t>
            </a: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 - Лидер команды, занимается расчетом математической модели и составлением отчета.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083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322"/>
              <a:buFont typeface="Times New Roman"/>
              <a:buAutoNum type="arabicPeriod"/>
            </a:pPr>
            <a:r>
              <a:rPr lang="ru" sz="1550">
                <a:latin typeface="Times New Roman"/>
                <a:ea typeface="Times New Roman"/>
                <a:cs typeface="Times New Roman"/>
                <a:sym typeface="Times New Roman"/>
              </a:rPr>
              <a:t>Забродин Р. У. 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- занимается расчетом математической модели.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083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172"/>
              <a:buFont typeface="Times New Roman"/>
              <a:buAutoNum type="arabicPeriod"/>
            </a:pPr>
            <a:r>
              <a:rPr lang="ru" sz="138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Бобыкин В. С.</a:t>
            </a: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отвечает за постройку ракеты и её запуск в KSP.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083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172"/>
              <a:buFont typeface="Times New Roman"/>
              <a:buAutoNum type="arabicPeriod"/>
            </a:pPr>
            <a:r>
              <a:rPr lang="ru" sz="138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Андрейчик А. А.</a:t>
            </a: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отвечает за написание кода для симуляции в KSP.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AB56-2846-4115-92D4-C66A9CA9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9109A-BEFE-4CF3-AC8A-9FD234A753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6AEAC4-CA2D-4835-8DD5-27A44303BE72}"/>
                  </a:ext>
                </a:extLst>
              </p:cNvPr>
              <p:cNvSpPr txBox="1"/>
              <p:nvPr/>
            </p:nvSpPr>
            <p:spPr>
              <a:xfrm>
                <a:off x="809700" y="381043"/>
                <a:ext cx="4572000" cy="552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</a:t>
                </a: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6AEAC4-CA2D-4835-8DD5-27A4430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00" y="381043"/>
                <a:ext cx="4572000" cy="552780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F6001-5973-4D8D-BEDD-3B35E8A26EBE}"/>
                  </a:ext>
                </a:extLst>
              </p:cNvPr>
              <p:cNvSpPr txBox="1"/>
              <p:nvPr/>
            </p:nvSpPr>
            <p:spPr>
              <a:xfrm>
                <a:off x="1224762" y="954153"/>
                <a:ext cx="4572000" cy="394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 = </m:t>
                    </m:r>
                    <m:f>
                      <m:f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F6001-5973-4D8D-BEDD-3B35E8A26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762" y="954153"/>
                <a:ext cx="4572000" cy="394403"/>
              </a:xfrm>
              <a:prstGeom prst="rect">
                <a:avLst/>
              </a:prstGeom>
              <a:blipFill>
                <a:blip r:embed="rId3"/>
                <a:stretch>
                  <a:fillRect l="-400"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BC6F0E-9220-4D75-8C78-E8483CD63040}"/>
                  </a:ext>
                </a:extLst>
              </p:cNvPr>
              <p:cNvSpPr txBox="1"/>
              <p:nvPr/>
            </p:nvSpPr>
            <p:spPr>
              <a:xfrm>
                <a:off x="2633072" y="934446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</m:t>
                    </m:r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 плотность атмосферы на уровне моря, Т - время вывода на орбиту, равное</a:t>
                </a:r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BC6F0E-9220-4D75-8C78-E8483CD6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072" y="934446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400" t="-1163" b="-11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2188D1-B4B4-4BE2-9D45-EC03C8665AA4}"/>
                  </a:ext>
                </a:extLst>
              </p:cNvPr>
              <p:cNvSpPr txBox="1"/>
              <p:nvPr/>
            </p:nvSpPr>
            <p:spPr>
              <a:xfrm>
                <a:off x="2986817" y="1151354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 + 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 + 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2188D1-B4B4-4BE2-9D45-EC03C8665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817" y="1151354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8A4E3D-79F3-45F5-9394-BD9C879D969A}"/>
                  </a:ext>
                </a:extLst>
              </p:cNvPr>
              <p:cNvSpPr txBox="1"/>
              <p:nvPr/>
            </p:nvSpPr>
            <p:spPr>
              <a:xfrm>
                <a:off x="700817" y="1823577"/>
                <a:ext cx="4572000" cy="327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сопр 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8A4E3D-79F3-45F5-9394-BD9C879D9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17" y="1823577"/>
                <a:ext cx="4572000" cy="327077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D1BD80B-FCCB-4B6A-A486-E44A8E930069}"/>
              </a:ext>
            </a:extLst>
          </p:cNvPr>
          <p:cNvSpPr txBox="1"/>
          <p:nvPr/>
        </p:nvSpPr>
        <p:spPr>
          <a:xfrm>
            <a:off x="1317244" y="17935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Итог: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77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5E06-C8D5-4F4E-8FEE-4B39C64FE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622" y="598575"/>
            <a:ext cx="371678" cy="9993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A41F78-078F-4C39-A5AF-60C6BAAADA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1E8E7-AAB0-423B-8A8A-60B11D24E941}"/>
              </a:ext>
            </a:extLst>
          </p:cNvPr>
          <p:cNvSpPr txBox="1"/>
          <p:nvPr/>
        </p:nvSpPr>
        <p:spPr>
          <a:xfrm>
            <a:off x="824295" y="102050"/>
            <a:ext cx="457200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ru-RU" sz="1400" b="1" dirty="0">
                <a:effectLst/>
                <a:latin typeface="Times New Roman" panose="02020603050405020304" pitchFamily="18" charset="0"/>
              </a:rPr>
              <a:t>2.4 Изменение массы ракеты</a:t>
            </a:r>
            <a:endParaRPr lang="ru-RU" sz="1600" b="1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A63DA-8D36-4BF4-841B-44904C7A0D06}"/>
              </a:ext>
            </a:extLst>
          </p:cNvPr>
          <p:cNvSpPr txBox="1"/>
          <p:nvPr/>
        </p:nvSpPr>
        <p:spPr>
          <a:xfrm>
            <a:off x="809700" y="440514"/>
            <a:ext cx="457200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Изменение массы ракеты: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0B17D5-4873-4CE3-B246-6C90BD4B6E5E}"/>
                  </a:ext>
                </a:extLst>
              </p:cNvPr>
              <p:cNvSpPr txBox="1"/>
              <p:nvPr/>
            </p:nvSpPr>
            <p:spPr>
              <a:xfrm>
                <a:off x="357083" y="817092"/>
                <a:ext cx="4572000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 − 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0B17D5-4873-4CE3-B246-6C90BD4B6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83" y="817092"/>
                <a:ext cx="4572000" cy="3354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4A8F8-9F51-41A5-B2A0-E5C4C92B7E1D}"/>
                  </a:ext>
                </a:extLst>
              </p:cNvPr>
              <p:cNvSpPr txBox="1"/>
              <p:nvPr/>
            </p:nvSpPr>
            <p:spPr>
              <a:xfrm>
                <a:off x="250292" y="1193670"/>
                <a:ext cx="4572000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4A8F8-9F51-41A5-B2A0-E5C4C92B7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92" y="1193670"/>
                <a:ext cx="4572000" cy="1063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5D7F2D-A87E-4F75-B2D7-3365C3D193DE}"/>
                  </a:ext>
                </a:extLst>
              </p:cNvPr>
              <p:cNvSpPr txBox="1"/>
              <p:nvPr/>
            </p:nvSpPr>
            <p:spPr>
              <a:xfrm>
                <a:off x="724178" y="2257038"/>
                <a:ext cx="4572000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5D7F2D-A87E-4F75-B2D7-3365C3D19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78" y="2257038"/>
                <a:ext cx="4572000" cy="1063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AF15AB-ABD0-49F6-AB2C-E04144EE1742}"/>
                  </a:ext>
                </a:extLst>
              </p:cNvPr>
              <p:cNvSpPr txBox="1"/>
              <p:nvPr/>
            </p:nvSpPr>
            <p:spPr>
              <a:xfrm>
                <a:off x="897713" y="3264536"/>
                <a:ext cx="6637743" cy="16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- отброшенная масса,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стартовая масса ракеты,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𝜔</m:t>
                    </m:r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текущий расход топлива,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время , которое эквивалентно суммарному времени горения предыдущих ступеней.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итоге, спроецировав второй закон ньютона и заменив ускорение на вторую производную координаты: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AF15AB-ABD0-49F6-AB2C-E04144EE1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13" y="3264536"/>
                <a:ext cx="6637743" cy="1669240"/>
              </a:xfrm>
              <a:prstGeom prst="rect">
                <a:avLst/>
              </a:prstGeom>
              <a:blipFill>
                <a:blip r:embed="rId5"/>
                <a:stretch>
                  <a:fillRect l="-275" r="-275" b="-29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36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207D-21D7-472C-91B1-DEFF559B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C4B3-B291-461B-8221-E67D03ABA8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4CBDCF-687C-45F3-A471-5F1FDF7AFF8D}"/>
                  </a:ext>
                </a:extLst>
              </p:cNvPr>
              <p:cNvSpPr txBox="1"/>
              <p:nvPr/>
            </p:nvSpPr>
            <p:spPr>
              <a:xfrm>
                <a:off x="931086" y="744519"/>
                <a:ext cx="5756715" cy="555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 − 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4CBDCF-687C-45F3-A471-5F1FDF7AF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86" y="744519"/>
                <a:ext cx="5756715" cy="5550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57A93A-D667-48D0-BE98-89CA4AC69295}"/>
                  </a:ext>
                </a:extLst>
              </p:cNvPr>
              <p:cNvSpPr txBox="1"/>
              <p:nvPr/>
            </p:nvSpPr>
            <p:spPr>
              <a:xfrm>
                <a:off x="317037" y="1196157"/>
                <a:ext cx="6165046" cy="584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 = </m:t>
                    </m:r>
                    <m:f>
                      <m:f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func>
                          <m:func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sz="140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func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 − </m:t>
                    </m:r>
                    <m:f>
                      <m:f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sSup>
                          <m:sSup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func>
                          <m:func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sz="140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func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2⋅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 − 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57A93A-D667-48D0-BE98-89CA4AC69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37" y="1196157"/>
                <a:ext cx="6165046" cy="584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C27C8F9-DA62-433D-9560-E6702EBA9F63}"/>
              </a:ext>
            </a:extLst>
          </p:cNvPr>
          <p:cNvSpPr txBox="1"/>
          <p:nvPr/>
        </p:nvSpPr>
        <p:spPr>
          <a:xfrm>
            <a:off x="804271" y="1856057"/>
            <a:ext cx="457200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Произведем замену 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151964-E484-4DF1-8C5E-1562ACAD8B28}"/>
                  </a:ext>
                </a:extLst>
              </p:cNvPr>
              <p:cNvSpPr txBox="1"/>
              <p:nvPr/>
            </p:nvSpPr>
            <p:spPr>
              <a:xfrm>
                <a:off x="-604038" y="2232635"/>
                <a:ext cx="4572000" cy="886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151964-E484-4DF1-8C5E-1562ACAD8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4038" y="2232635"/>
                <a:ext cx="4572000" cy="886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F0E7E15-172D-4C63-9833-F034F833D58A}"/>
              </a:ext>
            </a:extLst>
          </p:cNvPr>
          <p:cNvSpPr txBox="1"/>
          <p:nvPr/>
        </p:nvSpPr>
        <p:spPr>
          <a:xfrm>
            <a:off x="804271" y="3038808"/>
            <a:ext cx="4875686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Где 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FEF41-DB0E-4D2C-8BD6-D0F62686A751}"/>
                  </a:ext>
                </a:extLst>
              </p:cNvPr>
              <p:cNvSpPr txBox="1"/>
              <p:nvPr/>
            </p:nvSpPr>
            <p:spPr>
              <a:xfrm>
                <a:off x="0" y="3351981"/>
                <a:ext cx="487568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      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 − координата по оси 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ea typeface="Arial" panose="020B0604020202020204" pitchFamily="34" charset="0"/>
                    <a:cs typeface="Times New Roman" panose="02020603050405020304" pitchFamily="18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 − координата по оси 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 − </m:t>
                      </m:r>
                      <m:r>
                        <a:rPr lang="ru-RU" sz="14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скорость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 по оси 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ru-RU" sz="1400" i="1" dirty="0">
                  <a:effectLst/>
                  <a:latin typeface="Cambria Math" panose="020405030504060302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ea typeface="Arial" panose="020B0604020202020204" pitchFamily="34" charset="0"/>
                    <a:cs typeface="Times New Roman" panose="02020603050405020304" pitchFamily="18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 − </m:t>
                    </m:r>
                    <m:r>
                      <a:rPr lang="ru-RU" sz="1400" b="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скорость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 по оси 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FEF41-DB0E-4D2C-8BD6-D0F62686A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1981"/>
                <a:ext cx="4875686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8C53023-EAA0-4B8A-AA79-4E17E9CD0FEF}"/>
              </a:ext>
            </a:extLst>
          </p:cNvPr>
          <p:cNvSpPr txBox="1"/>
          <p:nvPr/>
        </p:nvSpPr>
        <p:spPr>
          <a:xfrm>
            <a:off x="804271" y="4548687"/>
            <a:ext cx="4875686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Получим систему: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8F484AD-0491-4B0A-B14B-D2FA8B5A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642EC-917C-4E68-82E6-E77C63FACA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13</a:t>
            </a:fld>
            <a:endParaRPr lang="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258D31-0570-432B-A8DB-6EFDB1E5065B}"/>
                  </a:ext>
                </a:extLst>
              </p:cNvPr>
              <p:cNvSpPr txBox="1"/>
              <p:nvPr/>
            </p:nvSpPr>
            <p:spPr>
              <a:xfrm>
                <a:off x="1231436" y="598575"/>
                <a:ext cx="4572000" cy="154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sepChr m:val=",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258D31-0570-432B-A8DB-6EFDB1E5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436" y="598575"/>
                <a:ext cx="4572000" cy="15434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D00AF6-E696-46B7-9027-AE26921EB88D}"/>
              </a:ext>
            </a:extLst>
          </p:cNvPr>
          <p:cNvSpPr txBox="1"/>
          <p:nvPr/>
        </p:nvSpPr>
        <p:spPr>
          <a:xfrm>
            <a:off x="884365" y="2142074"/>
            <a:ext cx="457200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итоге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CFED8-4724-40B4-AD3A-E687895D4783}"/>
                  </a:ext>
                </a:extLst>
              </p:cNvPr>
              <p:cNvSpPr txBox="1"/>
              <p:nvPr/>
            </p:nvSpPr>
            <p:spPr>
              <a:xfrm>
                <a:off x="668740" y="2564302"/>
                <a:ext cx="4572000" cy="920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sepChr m:val=",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2∙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2∙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CFED8-4724-40B4-AD3A-E687895D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40" y="2564302"/>
                <a:ext cx="4572000" cy="920252"/>
              </a:xfrm>
              <a:prstGeom prst="rect">
                <a:avLst/>
              </a:prstGeom>
              <a:blipFill>
                <a:blip r:embed="rId3"/>
                <a:stretch>
                  <a:fillRect r="-8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686A92-DCAD-4666-AD8A-AA94CC3EBB19}"/>
                  </a:ext>
                </a:extLst>
              </p:cNvPr>
              <p:cNvSpPr txBox="1"/>
              <p:nvPr/>
            </p:nvSpPr>
            <p:spPr>
              <a:xfrm>
                <a:off x="-982200" y="3610351"/>
                <a:ext cx="457200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 =</m:t>
                      </m:r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sepChr m:val=",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686A92-DCAD-4666-AD8A-AA94CC3EB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2200" y="3610351"/>
                <a:ext cx="4572000" cy="340158"/>
              </a:xfrm>
              <a:prstGeom prst="rect">
                <a:avLst/>
              </a:prstGeom>
              <a:blipFill>
                <a:blip r:embed="rId4"/>
                <a:stretch>
                  <a:fillRect t="-8929" b="-89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C47F201-CC1D-42BA-9EEE-C97F30E6A274}"/>
              </a:ext>
            </a:extLst>
          </p:cNvPr>
          <p:cNvSpPr txBox="1"/>
          <p:nvPr/>
        </p:nvSpPr>
        <p:spPr>
          <a:xfrm>
            <a:off x="740118" y="4011477"/>
            <a:ext cx="50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Для решения следующей задачи воспользуемся методом Рунге-Кутта, реализованную в программе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31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"/>
          <p:cNvSpPr txBox="1">
            <a:spLocks noGrp="1"/>
          </p:cNvSpPr>
          <p:nvPr>
            <p:ph type="title"/>
          </p:nvPr>
        </p:nvSpPr>
        <p:spPr>
          <a:xfrm>
            <a:off x="101980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Программная реализация:</a:t>
            </a:r>
            <a:endParaRPr/>
          </a:p>
        </p:txBody>
      </p:sp>
      <p:sp>
        <p:nvSpPr>
          <p:cNvPr id="351" name="Google Shape;351;p20"/>
          <p:cNvSpPr txBox="1">
            <a:spLocks noGrp="1"/>
          </p:cNvSpPr>
          <p:nvPr>
            <p:ph type="body" idx="1"/>
          </p:nvPr>
        </p:nvSpPr>
        <p:spPr>
          <a:xfrm>
            <a:off x="125" y="3436400"/>
            <a:ext cx="9144000" cy="15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080000" marR="5400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353" name="Google Shape;353;p20"/>
          <p:cNvSpPr txBox="1"/>
          <p:nvPr/>
        </p:nvSpPr>
        <p:spPr>
          <a:xfrm>
            <a:off x="1114025" y="568300"/>
            <a:ext cx="520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Библиотеки , используемые для построения графиков и решения физмат модели.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860904" y="1413865"/>
            <a:ext cx="39714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umpy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atplotlib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rpc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 txBox="1">
            <a:spLocks noGrp="1"/>
          </p:cNvSpPr>
          <p:nvPr>
            <p:ph type="title"/>
          </p:nvPr>
        </p:nvSpPr>
        <p:spPr>
          <a:xfrm>
            <a:off x="2282150" y="-1478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Полученные графики</a:t>
            </a:r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pic>
        <p:nvPicPr>
          <p:cNvPr id="362" name="Google Shape;3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500"/>
            <a:ext cx="9144000" cy="476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 txBox="1">
            <a:spLocks noGrp="1"/>
          </p:cNvSpPr>
          <p:nvPr>
            <p:ph type="title"/>
          </p:nvPr>
        </p:nvSpPr>
        <p:spPr>
          <a:xfrm>
            <a:off x="1056750" y="1995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080000" marR="54000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2.4 Расхождения мат. модели и полета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22"/>
          <p:cNvSpPr txBox="1">
            <a:spLocks noGrp="1"/>
          </p:cNvSpPr>
          <p:nvPr>
            <p:ph type="body" idx="1"/>
          </p:nvPr>
        </p:nvSpPr>
        <p:spPr>
          <a:xfrm>
            <a:off x="-25" y="857250"/>
            <a:ext cx="9144000" cy="4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080000" marR="540000" lvl="0" indent="449999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Приведем тезисы расхождений данных по мат. модели и симуляции. Причины обусловлены следующими факторами со стороны KSP и мат. модели: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5400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Kerbal Space Program использует наиболее сложную интерпретацию физических процессов, нежели наша мат. модель.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5400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Отказ от учета некоторых аэродинамических моментов. Физика не может рассчитать множество различных коэффициентов (коэффициент подъемной силы, коэффициент боковой силы, коэффициент статической продольной устойчивости) - все эти коэффициенты, которые влияют на важные формулы, могут быть рассчитаны только на практике и то приблизительно.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5400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Численные округления и погрешности. При численном решении дифференциальных уравнений возникают округления, которые накапливаются и влияют на промежуточные и конечные результаты.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Разное время достижения определенной высоты.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9" name="Google Shape;369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body" idx="1"/>
          </p:nvPr>
        </p:nvSpPr>
        <p:spPr>
          <a:xfrm>
            <a:off x="1626549" y="245552"/>
            <a:ext cx="6306300" cy="23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/>
              <a:t>Реализация полета с помощью KRPC</a:t>
            </a:r>
            <a:endParaRPr sz="1900"/>
          </a:p>
        </p:txBody>
      </p:sp>
      <p:sp>
        <p:nvSpPr>
          <p:cNvPr id="375" name="Google Shape;375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17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23"/>
          <p:cNvSpPr txBox="1"/>
          <p:nvPr/>
        </p:nvSpPr>
        <p:spPr>
          <a:xfrm flipH="1">
            <a:off x="281325" y="580525"/>
            <a:ext cx="6306300" cy="1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80000" marR="5400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Алгоритм моделирования миссии: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540000" lvl="0" indent="0" algn="just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Подготовка к запуску ракеты представляем собой: поднятие тяги на 100% и  включение  SAS. Ракеты начинает свои первые движения и после достигаем скорости в 550 м/с -  снижаем тягу до 55%. </a:t>
            </a:r>
            <a:endParaRPr/>
          </a:p>
        </p:txBody>
      </p:sp>
      <p:pic>
        <p:nvPicPr>
          <p:cNvPr id="377" name="Google Shape;3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900" y="1943400"/>
            <a:ext cx="4629150" cy="26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83" name="Google Shape;383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sp>
        <p:nvSpPr>
          <p:cNvPr id="384" name="Google Shape;384;p24"/>
          <p:cNvSpPr txBox="1"/>
          <p:nvPr/>
        </p:nvSpPr>
        <p:spPr>
          <a:xfrm>
            <a:off x="1158500" y="446875"/>
            <a:ext cx="743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40000" lvl="0" indent="0" algn="just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5" name="Google Shape;3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98925"/>
            <a:ext cx="6537077" cy="381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540000" lvl="0" indent="0" algn="just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При достижении нулевого перицентра начинаем выравнивать ракету, тем самым поднимаем апоцентр. Как только пересекли отметку перицентра и апоцентра выключаем двигатели и выпускаем спутник на орбиту.</a:t>
            </a: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92" name="Google Shape;392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pic>
        <p:nvPicPr>
          <p:cNvPr id="393" name="Google Shape;3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300" y="1688125"/>
            <a:ext cx="5936448" cy="30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26509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Цели и задачи:</a:t>
            </a:r>
            <a:endParaRPr sz="242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090425" y="7912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>
                <a:latin typeface="Times New Roman"/>
                <a:ea typeface="Times New Roman"/>
                <a:cs typeface="Times New Roman"/>
                <a:sym typeface="Times New Roman"/>
              </a:rPr>
              <a:t>Цель проекта: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400">
                <a:latin typeface="Calibri"/>
                <a:ea typeface="Calibri"/>
                <a:cs typeface="Calibri"/>
                <a:sym typeface="Calibri"/>
              </a:rPr>
              <a:t>разработка математической и физической модели и проведение симуляции миссии «Спутник-1».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>
                <a:latin typeface="Times New Roman"/>
                <a:ea typeface="Times New Roman"/>
                <a:cs typeface="Times New Roman"/>
                <a:sym typeface="Times New Roman"/>
              </a:rPr>
              <a:t>Задачи миссии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0504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Calibri"/>
              <a:buAutoNum type="arabicPeriod"/>
            </a:pPr>
            <a:r>
              <a:rPr lang="ru" sz="1416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Сбор и анализ всей необходимой информации о предстоящем полете.</a:t>
            </a:r>
            <a:endParaRPr sz="1416">
              <a:solidFill>
                <a:srgbClr val="2125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0504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Calibri"/>
              <a:buAutoNum type="arabicPeriod"/>
            </a:pPr>
            <a:r>
              <a:rPr lang="ru" sz="1416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Выбор и изучение подходящих математических моделей для планирования миссии.</a:t>
            </a:r>
            <a:endParaRPr sz="1416">
              <a:solidFill>
                <a:srgbClr val="2125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0504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Calibri"/>
              <a:buAutoNum type="arabicPeriod"/>
            </a:pPr>
            <a:r>
              <a:rPr lang="ru" sz="1416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Разработка Python-программы для расчёта параметров полёта и управления аппаратом в KSP.</a:t>
            </a:r>
            <a:endParaRPr sz="1416">
              <a:solidFill>
                <a:srgbClr val="2125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0504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Calibri"/>
              <a:buAutoNum type="arabicPeriod"/>
            </a:pPr>
            <a:r>
              <a:rPr lang="ru" sz="1416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Выполнение миссии в игре KSP, с фиксацией всех ключевых данных и составлением протокола.</a:t>
            </a:r>
            <a:endParaRPr sz="1416">
              <a:solidFill>
                <a:srgbClr val="2125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0504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Calibri"/>
              <a:buAutoNum type="arabicPeriod"/>
            </a:pPr>
            <a:r>
              <a:rPr lang="ru" sz="1416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Подготовка отчета, анализ результатов, и формулирование выводов о проделанной работе.</a:t>
            </a:r>
            <a:endParaRPr sz="1516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0" name="Google Shape;400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pic>
        <p:nvPicPr>
          <p:cNvPr id="401" name="Google Shape;4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"/>
          <p:cNvSpPr txBox="1">
            <a:spLocks noGrp="1"/>
          </p:cNvSpPr>
          <p:nvPr>
            <p:ph type="title"/>
          </p:nvPr>
        </p:nvSpPr>
        <p:spPr>
          <a:xfrm>
            <a:off x="260900" y="811200"/>
            <a:ext cx="54561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Выполнив все вышеперечисленные действия, наш спутник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удачно выходит на орбиту Кербина.</a:t>
            </a:r>
            <a:endParaRPr/>
          </a:p>
        </p:txBody>
      </p:sp>
      <p:sp>
        <p:nvSpPr>
          <p:cNvPr id="407" name="Google Shape;407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>
                <a:latin typeface="Nunito"/>
                <a:ea typeface="Nunito"/>
                <a:cs typeface="Nunito"/>
                <a:sym typeface="Nunito"/>
              </a:rPr>
              <a:t>21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>
            <a:spLocks noGrp="1"/>
          </p:cNvSpPr>
          <p:nvPr>
            <p:ph type="title"/>
          </p:nvPr>
        </p:nvSpPr>
        <p:spPr>
          <a:xfrm>
            <a:off x="1152658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 dirty="0"/>
              <a:t>Заключение</a:t>
            </a:r>
            <a:endParaRPr sz="3500" dirty="0"/>
          </a:p>
        </p:txBody>
      </p:sp>
      <p:sp>
        <p:nvSpPr>
          <p:cNvPr id="413" name="Google Shape;413;p28"/>
          <p:cNvSpPr txBox="1">
            <a:spLocks noGrp="1"/>
          </p:cNvSpPr>
          <p:nvPr>
            <p:ph type="body" idx="1"/>
          </p:nvPr>
        </p:nvSpPr>
        <p:spPr>
          <a:xfrm>
            <a:off x="649990" y="457050"/>
            <a:ext cx="8685000" cy="3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R="539750" indent="450215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результате выполнения данного проекта наша команда промоделировала в Kerbal Space Program полет первого искусственного спутника Земли. </a:t>
            </a:r>
            <a:endParaRPr lang="ru-RU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539750" indent="450215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Мы стремились не только к достижению успешного результата, но и к ясности и доступности нашего проекта. Наш опыт в игре Kerbal Space Program не только интересен нам, но и может вдохновить других на использование творческих подходов к изучению полетов в космос.</a:t>
            </a:r>
            <a:endParaRPr lang="ru-RU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539750" indent="450215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Задачи, которые ставились перед проектом, были выполнены. Разрабатывая математическую и физическую модель данного полета, мы осуществили успешный вывод Спутника-1 на космическую орбиту в рамках игры Kerbal Space Program. А также привели тезисы , почему графики математической модели и полета не совпадают.</a:t>
            </a:r>
            <a:endParaRPr lang="ru-RU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5400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22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32650" y="3768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080000" marR="54000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 Технические характеристики Спутника-1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Начало полёта – 4 октября 1957 в 19:28:34 по Гринвичу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Окончание полёта – 4 января 1958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Масса аппарата – 83,6 кг;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Максимальный диаметр – 0,58 м.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Наклонение орбиты – 65,1°.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Период обращения – 96,7 мин.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Перигей – 228 км.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Апогей – 947 км.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Витков – 1440</a:t>
            </a:r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body" idx="1"/>
          </p:nvPr>
        </p:nvSpPr>
        <p:spPr>
          <a:xfrm>
            <a:off x="5823375" y="4995675"/>
            <a:ext cx="47724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343" y="1117500"/>
            <a:ext cx="4501707" cy="37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47500" y="3325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080000" marR="54000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1.5 Технические характеристики первой ракеты Р-7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Максимальная дальность полета – 8 000 км. 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Стартовая масса – 283 тонны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Масса топлива – 250 тонн 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Масса полезной нагрузки – 5.4 тонн 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Длина ракеты – 31,4 метра 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Диаметр ракеты – 1,2 метра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Тип головной части – моноблочная</a:t>
            </a:r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125" y="769028"/>
            <a:ext cx="3904750" cy="43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sp>
        <p:nvSpPr>
          <p:cNvPr id="306" name="Google Shape;306;p17"/>
          <p:cNvSpPr txBox="1"/>
          <p:nvPr/>
        </p:nvSpPr>
        <p:spPr>
          <a:xfrm>
            <a:off x="-124350" y="0"/>
            <a:ext cx="93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80000" marR="540000" lvl="0" indent="449999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физико-математическая модель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163675" y="1062025"/>
            <a:ext cx="668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48125" y="554100"/>
            <a:ext cx="854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7"/>
          <p:cNvSpPr txBox="1"/>
          <p:nvPr/>
        </p:nvSpPr>
        <p:spPr>
          <a:xfrm>
            <a:off x="795500" y="554100"/>
            <a:ext cx="693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На ракету действуют три силы. Сила сопротивления воздуха, сила тяжести и сила тяги.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713" y="1150775"/>
            <a:ext cx="5181175" cy="32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>
            <a:spLocks noGrp="1"/>
          </p:cNvSpPr>
          <p:nvPr>
            <p:ph type="title"/>
          </p:nvPr>
        </p:nvSpPr>
        <p:spPr>
          <a:xfrm>
            <a:off x="94200" y="0"/>
            <a:ext cx="87924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Второй закон Ньютона и силы действующие на ракету </a:t>
            </a:r>
            <a:endParaRPr dirty="0"/>
          </a:p>
        </p:txBody>
      </p:sp>
      <p:sp>
        <p:nvSpPr>
          <p:cNvPr id="319" name="Google Shape;319;p18"/>
          <p:cNvSpPr txBox="1"/>
          <p:nvPr/>
        </p:nvSpPr>
        <p:spPr>
          <a:xfrm>
            <a:off x="747463" y="429150"/>
            <a:ext cx="3824537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450215" algn="just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ru-RU" b="1" dirty="0">
                <a:effectLst/>
                <a:latin typeface="Times New Roman" panose="02020603050405020304" pitchFamily="18" charset="0"/>
              </a:rPr>
              <a:t>2.3.1 Второй закон Ньютона</a:t>
            </a:r>
            <a:endParaRPr lang="ru-RU" b="1" dirty="0">
              <a:effectLst/>
              <a:latin typeface="Arial" panose="020B0604020202020204" pitchFamily="34" charset="0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4572000" y="4190200"/>
            <a:ext cx="925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80000" marR="540000" lvl="0" indent="449999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58E75-1277-41C8-B1C1-8E3AE7ECE361}"/>
                  </a:ext>
                </a:extLst>
              </p:cNvPr>
              <p:cNvSpPr txBox="1"/>
              <p:nvPr/>
            </p:nvSpPr>
            <p:spPr>
              <a:xfrm>
                <a:off x="1269529" y="1287450"/>
                <a:ext cx="3036626" cy="339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bar>
                        <m:barPr>
                          <m:pos m:val="top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ba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 = 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тяги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 + 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тяж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 + 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сопр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58E75-1277-41C8-B1C1-8E3AE7ECE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29" y="1287450"/>
                <a:ext cx="3036626" cy="339004"/>
              </a:xfrm>
              <a:prstGeom prst="rect">
                <a:avLst/>
              </a:prstGeom>
              <a:blipFill>
                <a:blip r:embed="rId3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D3E05-AB1A-4A3E-8C87-97ABFAA9C4B3}"/>
                  </a:ext>
                </a:extLst>
              </p:cNvPr>
              <p:cNvSpPr txBox="1"/>
              <p:nvPr/>
            </p:nvSpPr>
            <p:spPr>
              <a:xfrm>
                <a:off x="1269529" y="1696742"/>
                <a:ext cx="3841373" cy="1311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/>
                        <m:t>где а − ускорение,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/>
                        <m:t>m</m:t>
                      </m:r>
                      <m:r>
                        <m:rPr>
                          <m:nor/>
                        </m:rPr>
                        <a:rPr lang="ru-RU"/>
                        <m:t> − масса ракеты,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тяги</m:t>
                          </m:r>
                        </m:sub>
                      </m:sSub>
                      <m:r>
                        <m:rPr>
                          <m:nor/>
                        </m:rPr>
                        <a:rPr lang="ru-RU"/>
                        <m:t> − сила тяги,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тяж</m:t>
                          </m:r>
                        </m:sub>
                      </m:sSub>
                      <m:r>
                        <m:rPr>
                          <m:nor/>
                        </m:rPr>
                        <a:rPr lang="ru-RU"/>
                        <m:t>  − сила тяжести,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m:rPr>
                          <m:nor/>
                        </m:rPr>
                        <a:rPr lang="ru-RU"/>
                        <m:t> − сила лобового сопротивления воздуха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D3E05-AB1A-4A3E-8C87-97ABFAA9C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29" y="1696742"/>
                <a:ext cx="3841373" cy="1311962"/>
              </a:xfrm>
              <a:prstGeom prst="rect">
                <a:avLst/>
              </a:prstGeom>
              <a:blipFill>
                <a:blip r:embed="rId4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739EFEA-87EC-4E41-BB1A-0C452AFBD373}"/>
              </a:ext>
            </a:extLst>
          </p:cNvPr>
          <p:cNvSpPr txBox="1"/>
          <p:nvPr/>
        </p:nvSpPr>
        <p:spPr>
          <a:xfrm>
            <a:off x="1214938" y="2925103"/>
            <a:ext cx="6916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2.3.2 Сила тяжести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ECF59E-0214-422E-B434-CD245DF47243}"/>
                  </a:ext>
                </a:extLst>
              </p:cNvPr>
              <p:cNvSpPr txBox="1"/>
              <p:nvPr/>
            </p:nvSpPr>
            <p:spPr>
              <a:xfrm>
                <a:off x="-1332363" y="3264997"/>
                <a:ext cx="69160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тяж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ECF59E-0214-422E-B434-CD245DF47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2363" y="3264997"/>
                <a:ext cx="6916002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EA5F0C-2F95-4785-BF01-CADE4F36AC4A}"/>
                  </a:ext>
                </a:extLst>
              </p:cNvPr>
              <p:cNvSpPr txBox="1"/>
              <p:nvPr/>
            </p:nvSpPr>
            <p:spPr>
              <a:xfrm>
                <a:off x="-1711088" y="3578082"/>
                <a:ext cx="7577918" cy="569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EA5F0C-2F95-4785-BF01-CADE4F36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1088" y="3578082"/>
                <a:ext cx="7577918" cy="5697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8CEFA15-1F53-427B-9A95-7A0A96795458}"/>
              </a:ext>
            </a:extLst>
          </p:cNvPr>
          <p:cNvSpPr txBox="1"/>
          <p:nvPr/>
        </p:nvSpPr>
        <p:spPr>
          <a:xfrm>
            <a:off x="747463" y="4040428"/>
            <a:ext cx="7768988" cy="69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где M - масса планеты, G - ускорение свободного падения,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 - радиус планеты, h - высота, которая зависит от времени.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CA83597-A718-4651-B523-AE96D2CB82FB}"/>
              </a:ext>
            </a:extLst>
          </p:cNvPr>
          <p:cNvSpPr txBox="1"/>
          <p:nvPr/>
        </p:nvSpPr>
        <p:spPr>
          <a:xfrm>
            <a:off x="1204739" y="690980"/>
            <a:ext cx="4572000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</a:pPr>
            <a:r>
              <a:rPr lang="ru-RU" sz="1400" b="1" dirty="0">
                <a:effectLst/>
                <a:latin typeface="Times New Roman" panose="02020603050405020304" pitchFamily="18" charset="0"/>
              </a:rPr>
              <a:t>2.3.3 Сила тяги реактивного двигателя</a:t>
            </a:r>
            <a:endParaRPr lang="ru-RU" sz="1600" b="1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67079-AFDE-4C28-A3DA-838763F6B019}"/>
                  </a:ext>
                </a:extLst>
              </p:cNvPr>
              <p:cNvSpPr txBox="1"/>
              <p:nvPr/>
            </p:nvSpPr>
            <p:spPr>
              <a:xfrm>
                <a:off x="1204739" y="950934"/>
                <a:ext cx="4572000" cy="815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Сила тяги: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тяги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 = 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 ⋅ 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𝜔</m:t>
                    </m:r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где q(t) - расчетный удельный импульс двигателя,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67079-AFDE-4C28-A3DA-838763F6B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39" y="950934"/>
                <a:ext cx="4572000" cy="815544"/>
              </a:xfrm>
              <a:prstGeom prst="rect">
                <a:avLst/>
              </a:prstGeom>
              <a:blipFill>
                <a:blip r:embed="rId3"/>
                <a:stretch>
                  <a:fillRect l="-400" b="-67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F8601E-F543-4516-91A2-4B83D4B6428A}"/>
                  </a:ext>
                </a:extLst>
              </p:cNvPr>
              <p:cNvSpPr txBox="1"/>
              <p:nvPr/>
            </p:nvSpPr>
            <p:spPr>
              <a:xfrm>
                <a:off x="357083" y="1766478"/>
                <a:ext cx="4572000" cy="535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 + 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F8601E-F543-4516-91A2-4B83D4B64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83" y="1766478"/>
                <a:ext cx="4572000" cy="5354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D9CDE7B-167B-4A4B-AE16-76E6A75FFF97}"/>
              </a:ext>
            </a:extLst>
          </p:cNvPr>
          <p:cNvSpPr txBox="1"/>
          <p:nvPr/>
        </p:nvSpPr>
        <p:spPr>
          <a:xfrm>
            <a:off x="1271483" y="236806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где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21F364-08E1-452D-A21D-CB86313C11FF}"/>
                  </a:ext>
                </a:extLst>
              </p:cNvPr>
              <p:cNvSpPr txBox="1"/>
              <p:nvPr/>
            </p:nvSpPr>
            <p:spPr>
              <a:xfrm>
                <a:off x="1531787" y="2368062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40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21F364-08E1-452D-A21D-CB86313C1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87" y="2368062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7940826-D7D9-4B95-9B0C-8A10B8C4DB86}"/>
              </a:ext>
            </a:extLst>
          </p:cNvPr>
          <p:cNvSpPr txBox="1"/>
          <p:nvPr/>
        </p:nvSpPr>
        <p:spPr>
          <a:xfrm>
            <a:off x="2052394" y="2333949"/>
            <a:ext cx="6223928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- значение удельного импульса при 1 атм. Для текущей ступени</a:t>
            </a:r>
            <a:r>
              <a:rPr lang="en-US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4DDAC5-EE8C-4A2F-999A-6EE7500FD268}"/>
                  </a:ext>
                </a:extLst>
              </p:cNvPr>
              <p:cNvSpPr txBox="1"/>
              <p:nvPr/>
            </p:nvSpPr>
            <p:spPr>
              <a:xfrm>
                <a:off x="1204739" y="268040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40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- значение удельного импульса при вакууме для текущей ступени</a:t>
                </a:r>
                <a:r>
                  <a:rPr lang="en-US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4DDAC5-EE8C-4A2F-999A-6EE7500FD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39" y="2680404"/>
                <a:ext cx="4572000" cy="523220"/>
              </a:xfrm>
              <a:prstGeom prst="rect">
                <a:avLst/>
              </a:prstGeom>
              <a:blipFill>
                <a:blip r:embed="rId6"/>
                <a:stretch>
                  <a:fillRect l="-400" t="-2326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BE8E9E-C666-4DA3-8670-E0B3690A5D19}"/>
                  </a:ext>
                </a:extLst>
              </p:cNvPr>
              <p:cNvSpPr txBox="1"/>
              <p:nvPr/>
            </p:nvSpPr>
            <p:spPr>
              <a:xfrm>
                <a:off x="810946" y="3232210"/>
                <a:ext cx="5376272" cy="376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539750" indent="450215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 - время выхода на орбиту, равное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</m:t>
                    </m:r>
                    <m:r>
                      <a:rPr lang="ru-RU" sz="140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 + 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BE8E9E-C666-4DA3-8670-E0B3690A5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46" y="3232210"/>
                <a:ext cx="5376272" cy="376578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0628-D44E-4DDA-B561-6EB9DDD5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3CB41-DC1A-4802-AD50-29E7CA92F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0FC4F-B463-447C-B44D-C9073B2026B7}"/>
                  </a:ext>
                </a:extLst>
              </p:cNvPr>
              <p:cNvSpPr txBox="1"/>
              <p:nvPr/>
            </p:nvSpPr>
            <p:spPr>
              <a:xfrm>
                <a:off x="300446" y="1629909"/>
                <a:ext cx="4572000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0FC4F-B463-447C-B44D-C9073B202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6" y="1629909"/>
                <a:ext cx="4572000" cy="10633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BD83CD-E527-4CE8-A98E-B61F2B3792A5}"/>
                  </a:ext>
                </a:extLst>
              </p:cNvPr>
              <p:cNvSpPr txBox="1"/>
              <p:nvPr/>
            </p:nvSpPr>
            <p:spPr>
              <a:xfrm>
                <a:off x="300446" y="566541"/>
                <a:ext cx="4572000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BD83CD-E527-4CE8-A98E-B61F2B37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6" y="566541"/>
                <a:ext cx="4572000" cy="1063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D3DB810-524A-474D-A16A-BB625785EC57}"/>
              </a:ext>
            </a:extLst>
          </p:cNvPr>
          <p:cNvSpPr txBox="1"/>
          <p:nvPr/>
        </p:nvSpPr>
        <p:spPr>
          <a:xfrm>
            <a:off x="797597" y="2571750"/>
            <a:ext cx="6083763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39750" indent="450215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Ракета летит под оптимальным углом к горизонту: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18ED69-F0EB-40E8-A9EC-4B96136DE6D3}"/>
                  </a:ext>
                </a:extLst>
              </p:cNvPr>
              <p:cNvSpPr txBox="1"/>
              <p:nvPr/>
            </p:nvSpPr>
            <p:spPr>
              <a:xfrm>
                <a:off x="-76756" y="2948328"/>
                <a:ext cx="4572000" cy="486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 ⋅ 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18ED69-F0EB-40E8-A9EC-4B96136DE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756" y="2948328"/>
                <a:ext cx="4572000" cy="4860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1EEED-45C1-42FF-984E-237CD88E484C}"/>
                  </a:ext>
                </a:extLst>
              </p:cNvPr>
              <p:cNvSpPr txBox="1"/>
              <p:nvPr/>
            </p:nvSpPr>
            <p:spPr>
              <a:xfrm>
                <a:off x="797597" y="3329869"/>
                <a:ext cx="4608708" cy="376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539750" indent="450215" algn="just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T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170с.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1EEED-45C1-42FF-984E-237CD88E4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97" y="3329869"/>
                <a:ext cx="4608708" cy="376578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74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C756-4183-46F5-886F-7746EFD0B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96" y="-89364"/>
            <a:ext cx="7030500" cy="999300"/>
          </a:xfrm>
        </p:spPr>
        <p:txBody>
          <a:bodyPr/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2.3.4 Сила сопротивления воздуха</a:t>
            </a:r>
            <a:br>
              <a:rPr lang="ru-RU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7055A-D7D6-49E5-883F-29C6679284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101CC-7DD6-4CCF-9295-D62E4056834B}"/>
              </a:ext>
            </a:extLst>
          </p:cNvPr>
          <p:cNvSpPr txBox="1"/>
          <p:nvPr/>
        </p:nvSpPr>
        <p:spPr>
          <a:xfrm>
            <a:off x="897810" y="267917"/>
            <a:ext cx="457200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39750" indent="450215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Сила лобового сопротивления воздуха: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042F0C-CA09-45F0-9DFE-6EEE8F68CFF7}"/>
                  </a:ext>
                </a:extLst>
              </p:cNvPr>
              <p:cNvSpPr txBox="1"/>
              <p:nvPr/>
            </p:nvSpPr>
            <p:spPr>
              <a:xfrm>
                <a:off x="183547" y="555071"/>
                <a:ext cx="4572000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𝑆𝑝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042F0C-CA09-45F0-9DFE-6EEE8F68C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47" y="555071"/>
                <a:ext cx="4572000" cy="495649"/>
              </a:xfrm>
              <a:prstGeom prst="rect">
                <a:avLst/>
              </a:prstGeom>
              <a:blipFill>
                <a:blip r:embed="rId2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E187F-CE4D-48A3-9A57-022F047CE0E0}"/>
                  </a:ext>
                </a:extLst>
              </p:cNvPr>
              <p:cNvSpPr txBox="1"/>
              <p:nvPr/>
            </p:nvSpPr>
            <p:spPr>
              <a:xfrm>
                <a:off x="897810" y="931649"/>
                <a:ext cx="4572000" cy="699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539750" indent="450215" algn="just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коэффициент лобового аэродинамического сопротивления,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E187F-CE4D-48A3-9A57-022F047CE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10" y="931649"/>
                <a:ext cx="4572000" cy="699743"/>
              </a:xfrm>
              <a:prstGeom prst="rect">
                <a:avLst/>
              </a:prstGeom>
              <a:blipFill>
                <a:blip r:embed="rId3"/>
                <a:stretch>
                  <a:fillRect l="-400" b="-7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B1BC2D-B25B-4DAB-A1A7-74209F40EA9D}"/>
                  </a:ext>
                </a:extLst>
              </p:cNvPr>
              <p:cNvSpPr txBox="1"/>
              <p:nvPr/>
            </p:nvSpPr>
            <p:spPr>
              <a:xfrm>
                <a:off x="460537" y="1589029"/>
                <a:ext cx="8686800" cy="3541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539750" indent="450215" algn="just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 - плотность атмосферы на текущей высоте,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R="539750" indent="450215" algn="just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 – текущая скорость ракеты,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R="539750" indent="450215" algn="just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 - характерная площадь сечения ракеты,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Так как нос ракеты представляет из себя конус, у которого угол вершины продольного сечения около 66 градусов, возьмем коэффициент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0.52 Для минимизации силы сопротивления площадь поперечного сечения ракеты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должна быть минимальна, то есть преодолевать слои атмосферы аппарат должен в горизонтальном состоянии.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Так как ракета имеет цилиндрообразную форму, примем площадь поперечного сечения за круг, который вычисляется по формуле: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B1BC2D-B25B-4DAB-A1A7-74209F4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7" y="1589029"/>
                <a:ext cx="8686800" cy="3541547"/>
              </a:xfrm>
              <a:prstGeom prst="rect">
                <a:avLst/>
              </a:prstGeom>
              <a:blipFill>
                <a:blip r:embed="rId4"/>
                <a:stretch>
                  <a:fillRect l="-211" r="-211" b="-8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180885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1136</Words>
  <Application>Microsoft Office PowerPoint</Application>
  <PresentationFormat>On-screen Show (16:9)</PresentationFormat>
  <Paragraphs>146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Nunito</vt:lpstr>
      <vt:lpstr>Montserrat</vt:lpstr>
      <vt:lpstr>Times New Roman</vt:lpstr>
      <vt:lpstr>Lato</vt:lpstr>
      <vt:lpstr>Cambria Math</vt:lpstr>
      <vt:lpstr>Maven Pro</vt:lpstr>
      <vt:lpstr>Arial</vt:lpstr>
      <vt:lpstr>Calibri</vt:lpstr>
      <vt:lpstr>Momentum</vt:lpstr>
      <vt:lpstr>Название проекта: “Спутник-1” Название команды: “Министерство обороны Кербина” </vt:lpstr>
      <vt:lpstr>Цели и задачи:</vt:lpstr>
      <vt:lpstr>1.3 Технические характеристики Спутника-1 Начало полёта – 4 октября 1957 в 19:28:34 по Гринвичу Окончание полёта – 4 января 1958 Масса аппарата – 83,6 кг; Максимальный диаметр – 0,58 м. Наклонение орбиты – 65,1°. Период обращения – 96,7 мин. Перигей – 228 км. Апогей – 947 км. Витков – 1440</vt:lpstr>
      <vt:lpstr>1.5 Технические характеристики первой ракеты Р-7 Максимальная дальность полета – 8 000 км.  Стартовая масса – 283 тонны  Масса топлива – 250 тонн  Масса полезной нагрузки – 5.4 тонн  Длина ракеты – 31,4 метра  Диаметр ракеты – 1,2 метра Тип головной части – моноблочная</vt:lpstr>
      <vt:lpstr>PowerPoint Presentation</vt:lpstr>
      <vt:lpstr>Второй закон Ньютона и силы действующие на ракету </vt:lpstr>
      <vt:lpstr>PowerPoint Presentation</vt:lpstr>
      <vt:lpstr>PowerPoint Presentation</vt:lpstr>
      <vt:lpstr>2.3.4 Сила сопротивления воздуха </vt:lpstr>
      <vt:lpstr>PowerPoint Presentation</vt:lpstr>
      <vt:lpstr>PowerPoint Presentation</vt:lpstr>
      <vt:lpstr>PowerPoint Presentation</vt:lpstr>
      <vt:lpstr>PowerPoint Presentation</vt:lpstr>
      <vt:lpstr>Программная реализация:</vt:lpstr>
      <vt:lpstr>Полученные графики</vt:lpstr>
      <vt:lpstr>2.4 Расхождения мат. модели и полета </vt:lpstr>
      <vt:lpstr>PowerPoint Presentation</vt:lpstr>
      <vt:lpstr>PowerPoint Presentation</vt:lpstr>
      <vt:lpstr> При достижении нулевого перицентра начинаем выравнивать ракету, тем самым поднимаем апоцентр. Как только пересекли отметку перицентра и апоцентра выключаем двигатели и выпускаем спутник на орбиту.</vt:lpstr>
      <vt:lpstr>PowerPoint Presentation</vt:lpstr>
      <vt:lpstr>Выполнив все вышеперечисленные действия, наш спутник удачно выходит на орбиту Кербина.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проекта: “Спутник-1” Название команды: “Министерство обороны Кербина”</dc:title>
  <dc:creator>lol lol</dc:creator>
  <cp:lastModifiedBy>lol lol</cp:lastModifiedBy>
  <cp:revision>5</cp:revision>
  <dcterms:modified xsi:type="dcterms:W3CDTF">2025-02-18T08:10:40Z</dcterms:modified>
</cp:coreProperties>
</file>